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7" r:id="rId2"/>
    <p:sldId id="499" r:id="rId3"/>
    <p:sldId id="261" r:id="rId4"/>
    <p:sldId id="263" r:id="rId5"/>
    <p:sldId id="264" r:id="rId6"/>
    <p:sldId id="258" r:id="rId7"/>
    <p:sldId id="269" r:id="rId8"/>
    <p:sldId id="49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4078"/>
    <a:srgbClr val="1CA463"/>
    <a:srgbClr val="A77819"/>
    <a:srgbClr val="9AB10F"/>
    <a:srgbClr val="0EB268"/>
    <a:srgbClr val="1B9E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857" autoAdjust="0"/>
  </p:normalViewPr>
  <p:slideViewPr>
    <p:cSldViewPr snapToGrid="0">
      <p:cViewPr varScale="1">
        <p:scale>
          <a:sx n="100" d="100"/>
          <a:sy n="100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McGucken" userId="d9885683-139b-431f-83d8-476a701a18d7" providerId="ADAL" clId="{6023BFD3-C23C-43BF-9595-72500393A887}"/>
    <pc:docChg chg="modSld">
      <pc:chgData name="John McGucken" userId="d9885683-139b-431f-83d8-476a701a18d7" providerId="ADAL" clId="{6023BFD3-C23C-43BF-9595-72500393A887}" dt="2026-08-21T10:29:17.938" v="16" actId="20577"/>
      <pc:docMkLst>
        <pc:docMk/>
      </pc:docMkLst>
      <pc:sldChg chg="modSp mod">
        <pc:chgData name="John McGucken" userId="d9885683-139b-431f-83d8-476a701a18d7" providerId="ADAL" clId="{6023BFD3-C23C-43BF-9595-72500393A887}" dt="2026-08-21T10:29:17.938" v="16" actId="20577"/>
        <pc:sldMkLst>
          <pc:docMk/>
          <pc:sldMk cId="0" sldId="257"/>
        </pc:sldMkLst>
        <pc:spChg chg="mod">
          <ac:chgData name="John McGucken" userId="d9885683-139b-431f-83d8-476a701a18d7" providerId="ADAL" clId="{6023BFD3-C23C-43BF-9595-72500393A887}" dt="2026-08-21T10:29:17.938" v="16" actId="20577"/>
          <ac:spMkLst>
            <pc:docMk/>
            <pc:sldMk cId="0" sldId="257"/>
            <ac:spMk id="50" creationId="{51A34A5B-33A6-255D-8D73-0071038D1CB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1F803-2CFA-488D-B85D-01C099C7E456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24354-2A8E-4C43-B9C6-FF2834D8AD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49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5BE6B-7B39-DD5F-FCB6-057F2EC3E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ED81EF-81E2-A689-4C4A-EEC0F729E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38AA6-DE9D-9030-89D1-434BA854D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D6488-1A1B-1B32-61F1-B8169F0467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592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B8E4C-9722-DE23-18E7-CE3993B97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9C4D62-5565-C02E-2E18-E22DC5066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84AF1D-B499-17DD-66BD-F789B92CFA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94523-BD78-9F74-31AE-0DF7E6217F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781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90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980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fernsoftware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E8F6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08FD7D17-D402-A5C4-EA55-567585C45615}"/>
              </a:ext>
            </a:extLst>
          </p:cNvPr>
          <p:cNvSpPr txBox="1">
            <a:spLocks/>
          </p:cNvSpPr>
          <p:nvPr/>
        </p:nvSpPr>
        <p:spPr>
          <a:xfrm>
            <a:off x="8660310" y="6374712"/>
            <a:ext cx="4634300" cy="614464"/>
          </a:xfrm>
          <a:prstGeom prst="rect">
            <a:avLst/>
          </a:prstGeom>
        </p:spPr>
        <p:txBody>
          <a:bodyPr anchor="t">
            <a:norm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ED8428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© Fern Software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ova Light" panose="020B0502020104020203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1A34A5B-33A6-255D-8D73-0071038D1CB0}"/>
              </a:ext>
            </a:extLst>
          </p:cNvPr>
          <p:cNvSpPr txBox="1"/>
          <p:nvPr/>
        </p:nvSpPr>
        <p:spPr>
          <a:xfrm>
            <a:off x="356135" y="1497865"/>
            <a:ext cx="10327907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502020104020203"/>
                <a:ea typeface="+mn-ea"/>
                <a:cs typeface="+mn-cs"/>
              </a:rPr>
              <a:t>Introducing Fern Software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prstClr val="black"/>
                </a:solidFill>
                <a:latin typeface="Arial Nova Light" panose="020B0502020104020203"/>
              </a:rPr>
              <a:t>Product lines: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prstClr val="black"/>
                </a:solidFill>
                <a:latin typeface="Arial Nova Light" panose="020B0502020104020203"/>
              </a:rPr>
              <a:t>Core Banking – Abacus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prstClr val="black"/>
                </a:solidFill>
                <a:latin typeface="Arial Nova Light" panose="020B0502020104020203"/>
              </a:rPr>
              <a:t>Loan Decisioning – Quantum AI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prstClr val="black"/>
                </a:solidFill>
                <a:latin typeface="Arial Nova Light" panose="020B0502020104020203"/>
              </a:rPr>
              <a:t>Reporting Services – Financial Services Operations (FSO)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prstClr val="black"/>
                </a:solidFill>
                <a:latin typeface="Arial Nova Light" panose="020B0502020104020203"/>
              </a:rPr>
              <a:t>Industry Opinion about Fern Software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prstClr val="black"/>
                </a:solidFill>
                <a:latin typeface="Arial Nova Light" panose="020B0502020104020203"/>
              </a:rPr>
              <a:t>Why Choose Fern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prstClr val="black"/>
                </a:solidFill>
                <a:latin typeface="Arial Nova Light" panose="020B0502020104020203"/>
              </a:rPr>
              <a:t>Islamic Footprint &amp; UK Opportunity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endParaRPr lang="en-GB" sz="2800" dirty="0">
              <a:solidFill>
                <a:prstClr val="black"/>
              </a:solidFill>
              <a:latin typeface="Arial Nova Light" panose="020B0502020104020203"/>
            </a:endParaRP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endParaRPr lang="en-GB" sz="2800" dirty="0">
              <a:solidFill>
                <a:prstClr val="black"/>
              </a:solidFill>
              <a:latin typeface="Arial Nova Light" panose="020B0502020104020203"/>
            </a:endParaRP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endParaRPr kumimoji="0" lang="en-GB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502020104020203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 panose="020B0502020104020203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DCD6D2-D5A4-8B9A-33CB-F4D887650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D5FFD02-F12E-4492-14A6-623BA353928D}"/>
              </a:ext>
            </a:extLst>
          </p:cNvPr>
          <p:cNvSpPr/>
          <p:nvPr/>
        </p:nvSpPr>
        <p:spPr>
          <a:xfrm>
            <a:off x="548640" y="365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E8F6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WHO WE ARE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 descr="Map&#10;&#10;Description automatically generated">
            <a:extLst>
              <a:ext uri="{FF2B5EF4-FFF2-40B4-BE49-F238E27FC236}">
                <a16:creationId xmlns:a16="http://schemas.microsoft.com/office/drawing/2014/main" id="{0417F36C-BC88-02BB-8D22-B7932F836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" y="684967"/>
            <a:ext cx="11959324" cy="533697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FFA6AD2-8F3F-02FE-52D0-A888E6A122A7}"/>
              </a:ext>
            </a:extLst>
          </p:cNvPr>
          <p:cNvSpPr txBox="1"/>
          <p:nvPr/>
        </p:nvSpPr>
        <p:spPr>
          <a:xfrm>
            <a:off x="335973" y="2453482"/>
            <a:ext cx="4557056" cy="3139321"/>
          </a:xfrm>
          <a:prstGeom prst="rect">
            <a:avLst/>
          </a:prstGeom>
          <a:solidFill>
            <a:srgbClr val="034078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Fern Software </a:t>
            </a:r>
            <a:r>
              <a:rPr lang="en-GB" dirty="0">
                <a:solidFill>
                  <a:schemeClr val="bg1"/>
                </a:solidFill>
              </a:rPr>
              <a:t>incorporated in 1979.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Our Company has a global presence with over 300 sites in 40+ countries, 6 million borrowers and offices in Amsterdam, Belfast, Singapore, Tiruchirappalli and Toronto.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Visit </a:t>
            </a:r>
            <a:r>
              <a:rPr lang="en-GB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www.fernsoftware.com</a:t>
            </a:r>
            <a:r>
              <a:rPr lang="en-GB" dirty="0">
                <a:solidFill>
                  <a:schemeClr val="bg1"/>
                </a:solidFill>
              </a:rPr>
              <a:t> to learn more about our flexible lending solutions 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50F600AB-1902-B91F-87C2-9FBF8949C1DC}"/>
              </a:ext>
            </a:extLst>
          </p:cNvPr>
          <p:cNvSpPr txBox="1">
            <a:spLocks/>
          </p:cNvSpPr>
          <p:nvPr/>
        </p:nvSpPr>
        <p:spPr>
          <a:xfrm>
            <a:off x="8660310" y="6374712"/>
            <a:ext cx="4634300" cy="614464"/>
          </a:xfrm>
          <a:prstGeom prst="rect">
            <a:avLst/>
          </a:prstGeom>
        </p:spPr>
        <p:txBody>
          <a:bodyPr anchor="t">
            <a:norm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ED8428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© Fern Software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ova Ligh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176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E8F6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PRODUCT 1 — CORE BANKING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Abacus: Your Choice of Core Banking Deployment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Abacus is Fern’s core banking foundation, refined for over 47 years around the needs of ethical lenders. Every client gets the same depth of functionality — the only choice is how it’s deployed.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2487168"/>
            <a:ext cx="5166360" cy="1325880"/>
          </a:xfrm>
          <a:prstGeom prst="roundRect">
            <a:avLst>
              <a:gd name="adj" fmla="val 4828"/>
            </a:avLst>
          </a:prstGeom>
          <a:solidFill>
            <a:srgbClr val="F0F6F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7240" y="2596896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Abacus Hub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77240" y="2944368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1E8F6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Cloud-native, built on Salesforce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77240" y="3172968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Modern, API-first core banking for credit unions who want rapid deployment, elastic cloud scale, and a platform that evolves alongside Salesforce’s own roadmap.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897880" y="2487168"/>
            <a:ext cx="5166360" cy="1325880"/>
          </a:xfrm>
          <a:prstGeom prst="roundRect">
            <a:avLst>
              <a:gd name="adj" fmla="val 4828"/>
            </a:avLst>
          </a:prstGeom>
          <a:solidFill>
            <a:srgbClr val="F0F6F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126480" y="2596896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AbacusWeb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126480" y="2944368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1E8F6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Proven web-based core banking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126480" y="3172968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Our established Microsoft SQL / .NET platform, enhanced every six months from direct field feedback — trusted across 40+ countries and every institution size.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8640" y="40416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0" cap="none" spc="150" normalizeH="0" baseline="0" noProof="0" dirty="0">
                <a:ln>
                  <a:noFill/>
                </a:ln>
                <a:solidFill>
                  <a:srgbClr val="0E6B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CORE MODULES AVAILABLE OUT OF THE BOX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437083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0080" y="43708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General Ledger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264408" y="437083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355848" y="43708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Savings &amp; Term Deposits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980176" y="437083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071616" y="43708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Loan Origination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695944" y="437083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787384" y="437083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Credit Control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48640" y="496519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40080" y="496519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Collateral Management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264408" y="496519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355848" y="496519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Multi-Currency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980176" y="496519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071616" y="496519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CRM &amp; Audit Trail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695944" y="496519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787384" y="496519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Branch Accounting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48640" y="555955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40080" y="555955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Batch Processing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264408" y="555955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3355848" y="555955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Automated EOD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980176" y="555955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071616" y="555955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Internet &amp; Mobile Banking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8695944" y="5559552"/>
            <a:ext cx="2606040" cy="502920"/>
          </a:xfrm>
          <a:prstGeom prst="roundRect">
            <a:avLst>
              <a:gd name="adj" fmla="val 54545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787384" y="555955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Open API Integration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AB747178-2492-8AF7-641E-D1EA0426F3CD}"/>
              </a:ext>
            </a:extLst>
          </p:cNvPr>
          <p:cNvSpPr txBox="1">
            <a:spLocks/>
          </p:cNvSpPr>
          <p:nvPr/>
        </p:nvSpPr>
        <p:spPr>
          <a:xfrm>
            <a:off x="8660310" y="6374712"/>
            <a:ext cx="4634300" cy="614464"/>
          </a:xfrm>
          <a:prstGeom prst="rect">
            <a:avLst/>
          </a:prstGeom>
        </p:spPr>
        <p:txBody>
          <a:bodyPr anchor="t">
            <a:norm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ED8428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© Fern Software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ova Light" panose="020B0502020104020203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E8F6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PRODUCT 2 — AI LOAN DECISIONING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Quantum AI: Faster, Fairer Lending Decisions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424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Fern’s award-winning AI decisioning engine evaluates loan applications in minutes rather than days — and works alongside any core banking system, not just Abacus.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3200400" cy="3291840"/>
          </a:xfrm>
          <a:prstGeom prst="roundRect">
            <a:avLst>
              <a:gd name="adj" fmla="val 2286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251460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92.7%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77240" y="324612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BFE0C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prediction accuracy in automated loan underwriting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005840" y="4023360"/>
            <a:ext cx="2286000" cy="0"/>
          </a:xfrm>
          <a:prstGeom prst="line">
            <a:avLst/>
          </a:prstGeom>
          <a:noFill/>
          <a:ln w="19050">
            <a:solidFill>
              <a:srgbClr val="1E8F6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777240" y="4160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Award-Winning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77240" y="443484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DCEAE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World Bank Innovation Award &amp; Product Innovation of the Year (Gold) — Global SME Finance Forum, 2024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977640" y="2194560"/>
            <a:ext cx="566928" cy="566928"/>
          </a:xfrm>
          <a:prstGeom prst="ellipse">
            <a:avLst/>
          </a:prstGeom>
          <a:solidFill>
            <a:srgbClr val="1E8F6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0" descr="/home/claude/work/assets/icons/puzz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703" y="2330623"/>
            <a:ext cx="294803" cy="294803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4709160" y="2176272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Core-Agnostic by Design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709160" y="2487168"/>
            <a:ext cx="6903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Deploys alongside any third-party core banking system — you don’t need to be running Abacus to benefit from Quantum AI.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3977640" y="3044952"/>
            <a:ext cx="566928" cy="566928"/>
          </a:xfrm>
          <a:prstGeom prst="ellipse">
            <a:avLst/>
          </a:prstGeom>
          <a:solidFill>
            <a:srgbClr val="1E8F6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" descr="/home/claude/work/assets/icons/networ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703" y="3181015"/>
            <a:ext cx="294803" cy="29480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709160" y="3026664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Open Banking + Credit Bureau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4709160" y="3337560"/>
            <a:ext cx="6903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Connects directly to open banking feeds and credit bureau data to enrich every decision with real financial behaviour.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3977640" y="3895344"/>
            <a:ext cx="566928" cy="566928"/>
          </a:xfrm>
          <a:prstGeom prst="ellipse">
            <a:avLst/>
          </a:prstGeom>
          <a:solidFill>
            <a:srgbClr val="1E8F6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2" descr="/home/claude/work/assets/icons/loc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3703" y="4031407"/>
            <a:ext cx="294803" cy="294803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4709160" y="3877056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GDPR &amp; Data-Sovereignty Safe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4709160" y="4187952"/>
            <a:ext cx="6903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Where required, Quantum AI can decision on fully anonymised, non-personal data — loan amount, term and score only — keeping you compliant wherever you operate.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3977640" y="4745736"/>
            <a:ext cx="566928" cy="566928"/>
          </a:xfrm>
          <a:prstGeom prst="ellipse">
            <a:avLst/>
          </a:prstGeom>
          <a:solidFill>
            <a:srgbClr val="1E8F6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Image 3" descr="/home/claude/work/assets/icons/chart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703" y="4881799"/>
            <a:ext cx="294803" cy="294803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4709160" y="4727448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Lower Delinquency, Lower Cost of Acquisition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4709160" y="5038344"/>
            <a:ext cx="6903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Machine-learning models trained on your own historical data continuously improve risk prediction and collections targeting.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740347A7-8BBC-3703-CA12-D33BA971D90C}"/>
              </a:ext>
            </a:extLst>
          </p:cNvPr>
          <p:cNvSpPr txBox="1">
            <a:spLocks/>
          </p:cNvSpPr>
          <p:nvPr/>
        </p:nvSpPr>
        <p:spPr>
          <a:xfrm>
            <a:off x="8660310" y="6374712"/>
            <a:ext cx="4634300" cy="614464"/>
          </a:xfrm>
          <a:prstGeom prst="rect">
            <a:avLst/>
          </a:prstGeom>
        </p:spPr>
        <p:txBody>
          <a:bodyPr anchor="t">
            <a:norm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ED8428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© Fern Software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ova Light" panose="020B0502020104020203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E8F6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PRODUCT 3 — REPORTING &amp; COMPLIANCE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Financial Services </a:t>
            </a:r>
            <a:r>
              <a:rPr lang="en-US" sz="3200" b="1" dirty="0">
                <a:solidFill>
                  <a:srgbClr val="0E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: Insight On Demand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Turn operational data into board-ready insight and regulator-ready evidence — without a spreadsheet in sight.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356616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F1F1F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49808" y="2304288"/>
            <a:ext cx="502920" cy="502920"/>
          </a:xfrm>
          <a:prstGeom prst="ellipse">
            <a:avLst/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/home/claude/work/assets/icons/char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09" y="2424989"/>
            <a:ext cx="261518" cy="26151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228600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Live Dashboards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749808" y="2880360"/>
            <a:ext cx="31638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Real-time dashboards for portfolio performance, collections and credit control, so leadership always has an up-to-date view.</a:t>
            </a:r>
            <a:endParaRPr kumimoji="0" lang="en-US" sz="10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251960" y="2103120"/>
            <a:ext cx="356616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F1F1F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453128" y="2304288"/>
            <a:ext cx="502920" cy="502920"/>
          </a:xfrm>
          <a:prstGeom prst="ellipse">
            <a:avLst/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/home/claude/work/assets/icons/fileInvoic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829" y="2424989"/>
            <a:ext cx="261518" cy="26151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074920" y="228600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Built-In Report Writer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4453128" y="2880360"/>
            <a:ext cx="31638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Create and export custom reports to PDF, Excel, Word or RTF — no third-party BI tool required.</a:t>
            </a:r>
            <a:endParaRPr kumimoji="0" lang="en-US" sz="10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7955280" y="2103120"/>
            <a:ext cx="356616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F1F1F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8156448" y="2304288"/>
            <a:ext cx="502920" cy="502920"/>
          </a:xfrm>
          <a:prstGeom prst="ellipse">
            <a:avLst/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/home/claude/work/assets/icons/checkCircl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7149" y="2424989"/>
            <a:ext cx="261518" cy="26151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778240" y="228600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IFRS &amp; Regulatory Compliance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8156448" y="2880360"/>
            <a:ext cx="31638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Standard and configurable reports aligned to IFRS and local regulatory reporting obligations, generated automatically.</a:t>
            </a:r>
            <a:endParaRPr kumimoji="0" lang="en-US" sz="10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548640" y="4114800"/>
            <a:ext cx="356616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F1F1F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749808" y="4315968"/>
            <a:ext cx="502920" cy="502920"/>
          </a:xfrm>
          <a:prstGeom prst="ellipse">
            <a:avLst/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/home/claude/work/assets/icons/lifeRing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509" y="4436669"/>
            <a:ext cx="261518" cy="26151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371600" y="42976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Full Audit Trail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749808" y="4892040"/>
            <a:ext cx="31638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Every transaction, override and user action is logged, giving auditors and regulators a complete, traceable history.</a:t>
            </a:r>
            <a:endParaRPr kumimoji="0" lang="en-US" sz="10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4251960" y="4114800"/>
            <a:ext cx="356616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F1F1F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4453128" y="4315968"/>
            <a:ext cx="502920" cy="502920"/>
          </a:xfrm>
          <a:prstGeom prst="ellipse">
            <a:avLst/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/home/claude/work/assets/icons/sliders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3829" y="4436669"/>
            <a:ext cx="261518" cy="26151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074920" y="42976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User-Defined Fields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/>
          <p:cNvSpPr/>
          <p:nvPr/>
        </p:nvSpPr>
        <p:spPr>
          <a:xfrm>
            <a:off x="4453128" y="4892040"/>
            <a:ext cx="31638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Track the metrics that matter to your institution by adding custom fields and folding them straight into your reporting.</a:t>
            </a:r>
            <a:endParaRPr kumimoji="0" lang="en-US" sz="10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/>
          <p:cNvSpPr/>
          <p:nvPr/>
        </p:nvSpPr>
        <p:spPr>
          <a:xfrm>
            <a:off x="7955280" y="4114800"/>
            <a:ext cx="356616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F1F1F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/>
          <p:cNvSpPr/>
          <p:nvPr/>
        </p:nvSpPr>
        <p:spPr>
          <a:xfrm>
            <a:off x="8156448" y="4315968"/>
            <a:ext cx="502920" cy="502920"/>
          </a:xfrm>
          <a:prstGeom prst="ellipse">
            <a:avLst/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/home/claude/work/assets/icons/headset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7149" y="4436669"/>
            <a:ext cx="261518" cy="261518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8778240" y="42976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Automated Distribution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/>
          <p:cNvSpPr/>
          <p:nvPr/>
        </p:nvSpPr>
        <p:spPr>
          <a:xfrm>
            <a:off x="8156448" y="4892040"/>
            <a:ext cx="31638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Schedule standard reports for automatic generation and delivery to the people who need them, on the cadence you set.</a:t>
            </a:r>
            <a:endParaRPr kumimoji="0" lang="en-US" sz="10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94335113-780A-4491-29C6-D7D05A72EC2B}"/>
              </a:ext>
            </a:extLst>
          </p:cNvPr>
          <p:cNvSpPr txBox="1">
            <a:spLocks/>
          </p:cNvSpPr>
          <p:nvPr/>
        </p:nvSpPr>
        <p:spPr>
          <a:xfrm>
            <a:off x="8660310" y="6374712"/>
            <a:ext cx="4634300" cy="614464"/>
          </a:xfrm>
          <a:prstGeom prst="rect">
            <a:avLst/>
          </a:prstGeom>
        </p:spPr>
        <p:txBody>
          <a:bodyPr anchor="t">
            <a:norm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ED8428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© Fern Software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ova Light" panose="020B0502020104020203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E8F6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INDEPENDENTLY VERIFIED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Not Just Our Opinion — The Industry Agrees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6616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76200" dist="38100" dir="5400000" algn="bl" rotWithShape="0">
              <a:srgbClr val="1F1F1F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1810512"/>
            <a:ext cx="640080" cy="640080"/>
          </a:xfrm>
          <a:prstGeom prst="ellipse">
            <a:avLst/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/home/claude/work/assets/icons/checkCirc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79" y="1964131"/>
            <a:ext cx="332842" cy="3328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6060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CGAP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777240" y="2999232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Highest-scoring system reviewed — top marks (4/4) for functionality, ease of use and technical capability across 80 systems assessed.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343400" y="1554480"/>
            <a:ext cx="356616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76200" dist="38100" dir="5400000" algn="bl" rotWithShape="0">
              <a:srgbClr val="1F1F1F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617720" y="1810512"/>
            <a:ext cx="640080" cy="640080"/>
          </a:xfrm>
          <a:prstGeom prst="ellipse">
            <a:avLst/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" descr="/home/claude/work/assets/icons/trophy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339" y="1964131"/>
            <a:ext cx="332842" cy="3328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72000" y="26060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Accenture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9"/>
          <p:cNvSpPr/>
          <p:nvPr/>
        </p:nvSpPr>
        <p:spPr>
          <a:xfrm>
            <a:off x="4572000" y="2999232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Ranked #1 of 23 vendors in a Kenyan Government review across front office, back office, reporting and usability.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8138160" y="1554480"/>
            <a:ext cx="356616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76200" dist="38100" dir="5400000" algn="bl" rotWithShape="0">
              <a:srgbClr val="1F1F1F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8412480" y="1810512"/>
            <a:ext cx="640080" cy="640080"/>
          </a:xfrm>
          <a:prstGeom prst="ellipse">
            <a:avLst/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2" descr="/home/claude/work/assets/icons/char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6099" y="1964131"/>
            <a:ext cx="332842" cy="3328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66760" y="26060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USAID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8366760" y="2999232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Fern client systems achieved the highest average data-quality score of all MFI systems studied.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548640" y="4160520"/>
            <a:ext cx="11064240" cy="1920240"/>
          </a:xfrm>
          <a:prstGeom prst="roundRect">
            <a:avLst>
              <a:gd name="adj" fmla="val 3810"/>
            </a:avLst>
          </a:prstGeom>
          <a:solidFill>
            <a:srgbClr val="0E4A3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868680" y="431596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9FD6B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RECENT AWARDS &amp; RECOGNITION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868680" y="4736592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✦  World Bank Innovation Award — 2024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868680" y="51206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✦  Product Innovation of the Year (Gold), Global SME Finance Forum — 2024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868680" y="5504688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✦  Salesforce Innovation Award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6217920" y="4736592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✦  Best Banking Software Solution, Europe — 2022 Finalist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6217920" y="51206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✦  Credit Union Awards — Best Innovation Project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B6F6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Fern Software — Products &amp; Services for Credit Unions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B6F6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Fern Software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E8F6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FERN DIFFERENCE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E4A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Why Choose Fern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0" descr="/home/claude/work/assets/icons/checkCirc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1682496"/>
            <a:ext cx="219456" cy="2194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000" y="158191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Purpose-built for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lenders, not a retrofitted commercial bank system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2221992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1" descr="/home/claude/work/assets/icons/checkCirc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230428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143000" y="2203704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47+ years of continuous investment — proven in the field, not just on paper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548640" y="2843784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2" descr="/home/claude/work/assets/icons/checkCirc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2926080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43000" y="2825496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Independently top-rated by CGAP, Accenture and USAID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8"/>
          <p:cNvSpPr/>
          <p:nvPr/>
        </p:nvSpPr>
        <p:spPr>
          <a:xfrm>
            <a:off x="548640" y="3465576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3" descr="/home/claude/work/assets/icons/checkCirc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3547872"/>
            <a:ext cx="219456" cy="2194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43000" y="3447288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Award-winning AI decisioning that works with any core banking system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548640" y="4087368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4" descr="/home/claude/work/assets/icons/checkCirc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4169664"/>
            <a:ext cx="219456" cy="21945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43000" y="406908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One global codebase — every client benefits from every improvement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2"/>
          <p:cNvSpPr/>
          <p:nvPr/>
        </p:nvSpPr>
        <p:spPr>
          <a:xfrm>
            <a:off x="548640" y="4709160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E6B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5" descr="/home/claude/work/assets/icons/checkCirc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4791456"/>
            <a:ext cx="219456" cy="219456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143000" y="469087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 sales-driven culture — our team is almost entirely consulting, support and development staff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E8290624-8DF6-97B9-2458-D785E21EC396}"/>
              </a:ext>
            </a:extLst>
          </p:cNvPr>
          <p:cNvSpPr txBox="1">
            <a:spLocks/>
          </p:cNvSpPr>
          <p:nvPr/>
        </p:nvSpPr>
        <p:spPr>
          <a:xfrm>
            <a:off x="8660310" y="6374712"/>
            <a:ext cx="4634300" cy="614464"/>
          </a:xfrm>
          <a:prstGeom prst="rect">
            <a:avLst/>
          </a:prstGeom>
        </p:spPr>
        <p:txBody>
          <a:bodyPr anchor="t">
            <a:norm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ED8428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© Fern Software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ova Light" panose="020B0502020104020203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6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0A2440-56FB-AE04-C93E-8982543D5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E096C8F-8BDE-9A66-6890-F81EC902CF76}"/>
              </a:ext>
            </a:extLst>
          </p:cNvPr>
          <p:cNvSpPr/>
          <p:nvPr/>
        </p:nvSpPr>
        <p:spPr>
          <a:xfrm>
            <a:off x="548640" y="365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200" normalizeH="0" baseline="0" noProof="0" dirty="0">
                <a:ln>
                  <a:noFill/>
                </a:ln>
                <a:solidFill>
                  <a:srgbClr val="1E8F6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Islamic Finance Across the World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E1D7B538-044E-9396-6DAA-990E62B36741}"/>
              </a:ext>
            </a:extLst>
          </p:cNvPr>
          <p:cNvSpPr txBox="1">
            <a:spLocks/>
          </p:cNvSpPr>
          <p:nvPr/>
        </p:nvSpPr>
        <p:spPr>
          <a:xfrm>
            <a:off x="8660310" y="6374712"/>
            <a:ext cx="4634300" cy="614464"/>
          </a:xfrm>
          <a:prstGeom prst="rect">
            <a:avLst/>
          </a:prstGeom>
        </p:spPr>
        <p:txBody>
          <a:bodyPr anchor="t">
            <a:normAutofit/>
          </a:bodyPr>
          <a:lstStyle>
            <a:lvl1pPr marL="306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600"/>
              </a:spcAft>
              <a:buClr>
                <a:srgbClr val="ED8428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© Fern Software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ova Light" panose="020B0502020104020203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0E019D3-BDE2-F99E-E90E-6CC921374C13}"/>
              </a:ext>
            </a:extLst>
          </p:cNvPr>
          <p:cNvSpPr/>
          <p:nvPr/>
        </p:nvSpPr>
        <p:spPr>
          <a:xfrm>
            <a:off x="954403" y="1050255"/>
            <a:ext cx="10112395" cy="5067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4030848-D4E7-E1F2-5B5B-A6A1977D89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91" y="3106479"/>
            <a:ext cx="1962424" cy="140989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88FCEAE-E49F-B7F3-D2C1-DBDF45C64C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226" y="4841714"/>
            <a:ext cx="1038370" cy="107647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02A97E9-0464-35D7-68D8-B5113BCBE5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904" y="1884602"/>
            <a:ext cx="990738" cy="51442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51273C8-8C79-3850-F0AD-2EC0BD7299B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01" y="1671856"/>
            <a:ext cx="1394420" cy="120093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3310014-AEE8-3239-6E77-76A299136D0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904" y="3063484"/>
            <a:ext cx="628738" cy="126700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BE283AD-418C-3BD1-DB2C-7C36F587DBC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824" y="5117978"/>
            <a:ext cx="1952898" cy="52394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8C48BF0-D50B-CDBB-8D89-D2E36F68D067}"/>
              </a:ext>
            </a:extLst>
          </p:cNvPr>
          <p:cNvSpPr txBox="1"/>
          <p:nvPr/>
        </p:nvSpPr>
        <p:spPr>
          <a:xfrm>
            <a:off x="3516691" y="2029692"/>
            <a:ext cx="2703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Kingdom of Sauda Arabia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8493B8-73C5-A417-B0D1-00C76E4008C4}"/>
              </a:ext>
            </a:extLst>
          </p:cNvPr>
          <p:cNvSpPr txBox="1"/>
          <p:nvPr/>
        </p:nvSpPr>
        <p:spPr>
          <a:xfrm>
            <a:off x="3537003" y="3583766"/>
            <a:ext cx="1352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Afghanistan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7D410AB-4A7A-0E20-83CF-DA5913A0BE9A}"/>
              </a:ext>
            </a:extLst>
          </p:cNvPr>
          <p:cNvSpPr txBox="1"/>
          <p:nvPr/>
        </p:nvSpPr>
        <p:spPr>
          <a:xfrm>
            <a:off x="3537003" y="5032933"/>
            <a:ext cx="2046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Kingdom of Jordan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F09029-44CF-285B-83D0-D1505451DF9C}"/>
              </a:ext>
            </a:extLst>
          </p:cNvPr>
          <p:cNvSpPr txBox="1"/>
          <p:nvPr/>
        </p:nvSpPr>
        <p:spPr>
          <a:xfrm>
            <a:off x="9005365" y="1979460"/>
            <a:ext cx="1252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Kyrgyzstan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E08689-745D-D3C8-7BCB-7B7A401080B6}"/>
              </a:ext>
            </a:extLst>
          </p:cNvPr>
          <p:cNvSpPr txBox="1"/>
          <p:nvPr/>
        </p:nvSpPr>
        <p:spPr>
          <a:xfrm>
            <a:off x="9005365" y="3399100"/>
            <a:ext cx="810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Tunisa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EECDC5F-D99F-9397-3429-31ED776F4A62}"/>
              </a:ext>
            </a:extLst>
          </p:cNvPr>
          <p:cNvSpPr txBox="1"/>
          <p:nvPr/>
        </p:nvSpPr>
        <p:spPr>
          <a:xfrm>
            <a:off x="9086116" y="5195286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 Gambia</a:t>
            </a:r>
          </a:p>
        </p:txBody>
      </p:sp>
    </p:spTree>
    <p:extLst>
      <p:ext uri="{BB962C8B-B14F-4D97-AF65-F5344CB8AC3E}">
        <p14:creationId xmlns:p14="http://schemas.microsoft.com/office/powerpoint/2010/main" val="3077410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98878</TotalTime>
  <Words>833</Words>
  <Application>Microsoft Office PowerPoint</Application>
  <PresentationFormat>Widescreen</PresentationFormat>
  <Paragraphs>116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Arial</vt:lpstr>
      <vt:lpstr>Arial Nova Light</vt:lpstr>
      <vt:lpstr>Calibri</vt:lpstr>
      <vt:lpstr>Cambria</vt:lpstr>
      <vt:lpstr>Lato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McGucken</dc:creator>
  <cp:lastModifiedBy>John McGucken</cp:lastModifiedBy>
  <cp:revision>60</cp:revision>
  <dcterms:created xsi:type="dcterms:W3CDTF">2024-08-08T02:26:11Z</dcterms:created>
  <dcterms:modified xsi:type="dcterms:W3CDTF">2026-08-21T10:29:22Z</dcterms:modified>
</cp:coreProperties>
</file>